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70" r:id="rId14"/>
    <p:sldId id="269" r:id="rId15"/>
    <p:sldId id="271" r:id="rId16"/>
    <p:sldId id="272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6" r:id="rId26"/>
    <p:sldId id="284" r:id="rId27"/>
    <p:sldId id="285" r:id="rId28"/>
    <p:sldId id="295" r:id="rId29"/>
    <p:sldId id="294" r:id="rId30"/>
    <p:sldId id="287" r:id="rId31"/>
    <p:sldId id="288" r:id="rId32"/>
    <p:sldId id="290" r:id="rId33"/>
    <p:sldId id="292" r:id="rId34"/>
    <p:sldId id="323" r:id="rId35"/>
    <p:sldId id="312" r:id="rId36"/>
    <p:sldId id="293" r:id="rId37"/>
    <p:sldId id="305" r:id="rId38"/>
    <p:sldId id="306" r:id="rId39"/>
    <p:sldId id="307" r:id="rId40"/>
    <p:sldId id="311" r:id="rId41"/>
    <p:sldId id="310" r:id="rId42"/>
    <p:sldId id="313" r:id="rId43"/>
    <p:sldId id="322" r:id="rId44"/>
    <p:sldId id="308" r:id="rId45"/>
    <p:sldId id="315" r:id="rId46"/>
    <p:sldId id="316" r:id="rId47"/>
    <p:sldId id="317" r:id="rId48"/>
    <p:sldId id="318" r:id="rId49"/>
    <p:sldId id="319" r:id="rId50"/>
    <p:sldId id="320" r:id="rId51"/>
    <p:sldId id="304" r:id="rId52"/>
    <p:sldId id="321" r:id="rId5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87B37E8-55F8-F142-A20F-C30D22CCAEF5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67"/>
            <p14:sldId id="268"/>
            <p14:sldId id="270"/>
            <p14:sldId id="269"/>
            <p14:sldId id="271"/>
            <p14:sldId id="272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6"/>
            <p14:sldId id="284"/>
            <p14:sldId id="285"/>
            <p14:sldId id="295"/>
            <p14:sldId id="294"/>
            <p14:sldId id="287"/>
            <p14:sldId id="288"/>
            <p14:sldId id="290"/>
            <p14:sldId id="292"/>
            <p14:sldId id="323"/>
            <p14:sldId id="312"/>
            <p14:sldId id="293"/>
            <p14:sldId id="305"/>
            <p14:sldId id="306"/>
            <p14:sldId id="307"/>
            <p14:sldId id="311"/>
            <p14:sldId id="310"/>
            <p14:sldId id="313"/>
            <p14:sldId id="322"/>
            <p14:sldId id="308"/>
            <p14:sldId id="315"/>
            <p14:sldId id="316"/>
            <p14:sldId id="317"/>
            <p14:sldId id="318"/>
            <p14:sldId id="319"/>
            <p14:sldId id="320"/>
            <p14:sldId id="304"/>
            <p14:sldId id="321"/>
          </p14:sldIdLst>
        </p14:section>
        <p14:section name="Untitled Section" id="{C3BFA97F-B244-7D4E-B271-27DF603363B2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65"/>
    <p:restoredTop sz="94580"/>
  </p:normalViewPr>
  <p:slideViewPr>
    <p:cSldViewPr snapToGrid="0" snapToObjects="1">
      <p:cViewPr>
        <p:scale>
          <a:sx n="98" d="100"/>
          <a:sy n="98" d="100"/>
        </p:scale>
        <p:origin x="840" y="6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22.png>
</file>

<file path=ppt/media/image25.png>
</file>

<file path=ppt/media/image26.tiff>
</file>

<file path=ppt/media/image28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BAE0B-C6E5-3F4C-9A6C-E54D04EA845A}" type="datetimeFigureOut">
              <a:rPr lang="en-US" smtClean="0"/>
              <a:t>1/25/16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95435-5478-1442-8440-3CB3B2EFB5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43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95435-5478-1442-8440-3CB3B2EFB51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96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3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37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27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270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129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60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32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94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71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968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31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CD983-D9DE-A849-AC70-727A9AE55B22}" type="datetimeFigureOut">
              <a:rPr lang="en-US" smtClean="0"/>
              <a:t>1/25/16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744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45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18246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81213" y="5125453"/>
            <a:ext cx="605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</a:t>
            </a:r>
            <a:r>
              <a:rPr lang="en-US" dirty="0"/>
              <a:t>s</a:t>
            </a:r>
            <a:r>
              <a:rPr lang="en-US" dirty="0" smtClean="0"/>
              <a:t>lides adapted from Dan </a:t>
            </a:r>
            <a:r>
              <a:rPr lang="en-US" dirty="0" err="1" smtClean="0"/>
              <a:t>Jurfasky</a:t>
            </a:r>
            <a:r>
              <a:rPr lang="en-US" dirty="0" smtClean="0"/>
              <a:t> and Brendan O’Connor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64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72736"/>
          </a:xfrm>
        </p:spPr>
        <p:txBody>
          <a:bodyPr/>
          <a:lstStyle/>
          <a:p>
            <a:r>
              <a:rPr lang="en-US" smtClean="0"/>
              <a:t>Compute </a:t>
            </a:r>
            <a:r>
              <a:rPr lang="en-US" dirty="0" smtClean="0"/>
              <a:t>the dot product: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2272937"/>
            <a:ext cx="2413000" cy="14097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842658"/>
            <a:ext cx="8229600" cy="672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Compute the logistic function: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850" y="4675415"/>
            <a:ext cx="62103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665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Logistic function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150" y="1382124"/>
            <a:ext cx="6096000" cy="406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5446124"/>
            <a:ext cx="62103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0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13218"/>
            <a:ext cx="8229600" cy="1482634"/>
          </a:xfrm>
        </p:spPr>
        <p:txBody>
          <a:bodyPr/>
          <a:lstStyle/>
          <a:p>
            <a:r>
              <a:rPr lang="en-US" dirty="0" smtClean="0"/>
              <a:t>Intuition: weighted sum of features</a:t>
            </a:r>
          </a:p>
          <a:p>
            <a:r>
              <a:rPr lang="en-US" dirty="0" smtClean="0"/>
              <a:t>All Linear models have this form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2436766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34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257300"/>
            <a:ext cx="57912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46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Q: what are the features?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Q: what are the weights?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16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849846"/>
            <a:ext cx="7772400" cy="101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" y="3298054"/>
            <a:ext cx="8788400" cy="1016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633" y="5036202"/>
            <a:ext cx="8459651" cy="73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2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>
          <a:xfrm>
            <a:off x="1789611" y="3827417"/>
            <a:ext cx="5603966" cy="1554480"/>
          </a:xfrm>
          <a:prstGeom prst="wedgeRoundRectCallout">
            <a:avLst>
              <a:gd name="adj1" fmla="val 18228"/>
              <a:gd name="adj2" fmla="val -104464"/>
              <a:gd name="adj3" fmla="val 16667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In both Naïve Bayes and Logistic Regression we Compute The Dot Product!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058430"/>
            <a:ext cx="8412480" cy="73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33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vs. LR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compute the dot product</a:t>
            </a:r>
          </a:p>
          <a:p>
            <a:endParaRPr lang="en-US" dirty="0"/>
          </a:p>
          <a:p>
            <a:r>
              <a:rPr lang="en-US" dirty="0" smtClean="0"/>
              <a:t>NB: sum of log probabilities</a:t>
            </a:r>
          </a:p>
          <a:p>
            <a:endParaRPr lang="en-US" dirty="0"/>
          </a:p>
          <a:p>
            <a:r>
              <a:rPr lang="en-US" dirty="0" smtClean="0"/>
              <a:t>LR: logistic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20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NB vs. LR:</a:t>
            </a:r>
            <a:br>
              <a:rPr lang="en-US" dirty="0" smtClean="0"/>
            </a:br>
            <a:r>
              <a:rPr lang="en-US" dirty="0" smtClean="0"/>
              <a:t>Parameter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Naïve Bayes:</a:t>
            </a:r>
          </a:p>
          <a:p>
            <a:pPr lvl="1"/>
            <a:r>
              <a:rPr lang="en-US" dirty="0" smtClean="0"/>
              <a:t>Learn conditional probabilities </a:t>
            </a:r>
            <a:r>
              <a:rPr lang="en-US" b="1" dirty="0" smtClean="0"/>
              <a:t>independently</a:t>
            </a:r>
            <a:r>
              <a:rPr lang="en-US" dirty="0" smtClean="0"/>
              <a:t> by counting</a:t>
            </a:r>
          </a:p>
          <a:p>
            <a:endParaRPr lang="en-US" dirty="0"/>
          </a:p>
          <a:p>
            <a:r>
              <a:rPr lang="en-US" dirty="0" smtClean="0"/>
              <a:t>Logistic Regression:</a:t>
            </a:r>
          </a:p>
          <a:p>
            <a:pPr lvl="1"/>
            <a:r>
              <a:rPr lang="en-US" dirty="0" smtClean="0"/>
              <a:t>Learn weights </a:t>
            </a:r>
            <a:r>
              <a:rPr lang="en-US" b="1" dirty="0" smtClean="0"/>
              <a:t>jointly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0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LR: Learning Weights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Given: a set of feature vectors and labels</a:t>
            </a:r>
          </a:p>
          <a:p>
            <a:endParaRPr lang="en-US" dirty="0" smtClean="0"/>
          </a:p>
          <a:p>
            <a:r>
              <a:rPr lang="en-US" dirty="0" smtClean="0"/>
              <a:t>Goal: learn the weights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45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900646"/>
          </a:xfrm>
        </p:spPr>
        <p:txBody>
          <a:bodyPr/>
          <a:lstStyle/>
          <a:p>
            <a:r>
              <a:rPr lang="en-US" dirty="0" smtClean="0"/>
              <a:t>Bag of words (order independent)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Features are assumed independent given class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3863181"/>
            <a:ext cx="7289800" cy="4699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595154" y="5117532"/>
            <a:ext cx="4315098" cy="799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Q: Is this really true?</a:t>
            </a:r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7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Weights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1" y="2452007"/>
            <a:ext cx="5422900" cy="2476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800" y="2452007"/>
            <a:ext cx="1016000" cy="2476500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206347" y="3107174"/>
            <a:ext cx="1603404" cy="369332"/>
            <a:chOff x="206347" y="3107174"/>
            <a:chExt cx="1603404" cy="369332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1326426" y="3291840"/>
              <a:ext cx="483325" cy="0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06347" y="3107174"/>
              <a:ext cx="11652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Document</a:t>
              </a:r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069923" y="1563971"/>
            <a:ext cx="902555" cy="888036"/>
            <a:chOff x="4069923" y="1563971"/>
            <a:chExt cx="902555" cy="88803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4521201" y="1933303"/>
              <a:ext cx="0" cy="518704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069923" y="1563971"/>
              <a:ext cx="902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Feature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735593" y="1538591"/>
            <a:ext cx="772969" cy="888036"/>
            <a:chOff x="7735593" y="1538591"/>
            <a:chExt cx="772969" cy="888036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8122078" y="1907923"/>
              <a:ext cx="0" cy="518704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7735593" y="1538591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L</a:t>
              </a:r>
              <a:r>
                <a:rPr lang="en-US" smtClean="0"/>
                <a:t>abels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6570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parameters should we choose?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520439"/>
          </a:xfrm>
        </p:spPr>
        <p:txBody>
          <a:bodyPr>
            <a:normAutofit/>
          </a:bodyPr>
          <a:lstStyle/>
          <a:p>
            <a:r>
              <a:rPr lang="en-US" dirty="0" smtClean="0"/>
              <a:t>What is the right value for the weights?</a:t>
            </a:r>
          </a:p>
          <a:p>
            <a:endParaRPr lang="en-US" dirty="0" smtClean="0"/>
          </a:p>
          <a:p>
            <a:r>
              <a:rPr lang="en-US" dirty="0" smtClean="0"/>
              <a:t>Maximum Likelihood Principle:</a:t>
            </a:r>
          </a:p>
          <a:p>
            <a:pPr lvl="1"/>
            <a:r>
              <a:rPr lang="en-US" dirty="0" smtClean="0"/>
              <a:t>Pick the parameters that maximize the probability of the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37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2592660"/>
            <a:ext cx="5842000" cy="990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00" y="3491820"/>
            <a:ext cx="7442200" cy="1384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350" y="5383530"/>
            <a:ext cx="7861300" cy="1028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629282"/>
            <a:ext cx="9144000" cy="45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01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3507060"/>
            <a:ext cx="8763000" cy="99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947999"/>
            <a:ext cx="78613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54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Unfortunately there is no closed form solution</a:t>
            </a:r>
          </a:p>
          <a:p>
            <a:pPr lvl="1"/>
            <a:r>
              <a:rPr lang="en-US" dirty="0" smtClean="0"/>
              <a:t>(like there was with naïve </a:t>
            </a:r>
            <a:r>
              <a:rPr lang="en-US" dirty="0" err="1" smtClean="0"/>
              <a:t>bayes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Solution:</a:t>
            </a:r>
          </a:p>
          <a:p>
            <a:pPr lvl="1"/>
            <a:r>
              <a:rPr lang="en-US" dirty="0" smtClean="0"/>
              <a:t>Iteratively climb the log-likelihood surface through the derivatives for each weight</a:t>
            </a:r>
          </a:p>
          <a:p>
            <a:r>
              <a:rPr lang="en-US" dirty="0" smtClean="0"/>
              <a:t>Luckily, the derivatives turn out to be nice</a:t>
            </a:r>
          </a:p>
          <a:p>
            <a:pPr lvl="1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33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48194" y="1600202"/>
            <a:ext cx="8647612" cy="23839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1600201"/>
            <a:ext cx="8556171" cy="132588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Loop While not converged: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For all features </a:t>
            </a:r>
            <a:r>
              <a:rPr lang="en-US" b="1" dirty="0" smtClean="0"/>
              <a:t>j</a:t>
            </a:r>
            <a:r>
              <a:rPr lang="en-US" dirty="0" smtClean="0"/>
              <a:t>, compute and add derivatives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410" y="2769326"/>
            <a:ext cx="5092700" cy="109220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914400" y="4166422"/>
            <a:ext cx="8229600" cy="732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dirty="0" smtClean="0"/>
              <a:t>: Training set log-likelihood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72" y="4245113"/>
            <a:ext cx="952500" cy="4699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72" y="4998838"/>
            <a:ext cx="4470400" cy="110490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4572000" y="5224513"/>
            <a:ext cx="8229600" cy="732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dirty="0" smtClean="0"/>
              <a:t>: Gradient vector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78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417638"/>
            <a:ext cx="6629400" cy="5092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679" y="6370638"/>
            <a:ext cx="469900" cy="279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3684588"/>
            <a:ext cx="4826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49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679" y="6370638"/>
            <a:ext cx="469900" cy="279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3684588"/>
            <a:ext cx="482600" cy="2794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8600" y="1303338"/>
            <a:ext cx="65278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5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5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 Gradient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850" y="2832100"/>
            <a:ext cx="41783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5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problem with assuming conditional independence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Correlated features -&gt; double counting evidence</a:t>
            </a:r>
          </a:p>
          <a:p>
            <a:pPr lvl="1"/>
            <a:r>
              <a:rPr lang="en-US" dirty="0" smtClean="0"/>
              <a:t>Parameters are estimated independently</a:t>
            </a:r>
          </a:p>
          <a:p>
            <a:pPr lvl="1"/>
            <a:endParaRPr lang="en-US" dirty="0"/>
          </a:p>
          <a:p>
            <a:r>
              <a:rPr lang="en-US" dirty="0" smtClean="0"/>
              <a:t>This can hurt classifier accuracy and calibration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39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Regression: 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Doesn’t assume conditional independence of features</a:t>
            </a:r>
          </a:p>
          <a:p>
            <a:pPr lvl="1"/>
            <a:r>
              <a:rPr lang="en-US" dirty="0" smtClean="0"/>
              <a:t>Better calibrated probabilities</a:t>
            </a:r>
          </a:p>
          <a:p>
            <a:pPr lvl="1"/>
            <a:r>
              <a:rPr lang="en-US" dirty="0" smtClean="0"/>
              <a:t>Can handle highly correlated overlapping features</a:t>
            </a:r>
          </a:p>
          <a:p>
            <a:pPr lvl="1"/>
            <a:endParaRPr lang="en-US" dirty="0"/>
          </a:p>
          <a:p>
            <a:r>
              <a:rPr lang="en-US" dirty="0" smtClean="0"/>
              <a:t>NB is faster to train, less likely to </a:t>
            </a:r>
            <a:r>
              <a:rPr lang="en-US" dirty="0" err="1" smtClean="0"/>
              <a:t>overfit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25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&amp; LR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are linear models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Training is different:</a:t>
            </a:r>
          </a:p>
          <a:p>
            <a:pPr lvl="1"/>
            <a:r>
              <a:rPr lang="en-US" dirty="0" smtClean="0"/>
              <a:t>NB: weights are trained independently</a:t>
            </a:r>
          </a:p>
          <a:p>
            <a:pPr lvl="1"/>
            <a:r>
              <a:rPr lang="en-US" dirty="0" smtClean="0"/>
              <a:t>LR: weights trained jointly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008" y="1417638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623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99754"/>
          </a:xfrm>
        </p:spPr>
        <p:txBody>
          <a:bodyPr/>
          <a:lstStyle/>
          <a:p>
            <a:r>
              <a:rPr lang="en-US" dirty="0" smtClean="0"/>
              <a:t>Very similar to logistic regression</a:t>
            </a:r>
          </a:p>
          <a:p>
            <a:r>
              <a:rPr lang="en-US" dirty="0" smtClean="0"/>
              <a:t>Not exactly computing gradients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129" y="1417638"/>
            <a:ext cx="4671353" cy="518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2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99754"/>
          </a:xfrm>
        </p:spPr>
        <p:txBody>
          <a:bodyPr/>
          <a:lstStyle/>
          <a:p>
            <a:r>
              <a:rPr lang="en-US" dirty="0" smtClean="0"/>
              <a:t>Algorithm is Very similar to logistic regression</a:t>
            </a:r>
          </a:p>
          <a:p>
            <a:r>
              <a:rPr lang="en-US" dirty="0" smtClean="0"/>
              <a:t>Not exactly computing gradients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248194" y="2880361"/>
            <a:ext cx="8647612" cy="3716381"/>
            <a:chOff x="248194" y="2880361"/>
            <a:chExt cx="8647612" cy="3716381"/>
          </a:xfrm>
        </p:grpSpPr>
        <p:sp>
          <p:nvSpPr>
            <p:cNvPr id="4" name="Rectangle 3"/>
            <p:cNvSpPr/>
            <p:nvPr/>
          </p:nvSpPr>
          <p:spPr>
            <a:xfrm>
              <a:off x="248194" y="2880361"/>
              <a:ext cx="8647612" cy="371638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ontent Placeholder 1"/>
            <p:cNvSpPr txBox="1">
              <a:spLocks/>
            </p:cNvSpPr>
            <p:nvPr/>
          </p:nvSpPr>
          <p:spPr>
            <a:xfrm>
              <a:off x="339635" y="2880362"/>
              <a:ext cx="8556171" cy="302405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dirty="0" err="1" smtClean="0"/>
                <a:t>Initalize</a:t>
              </a:r>
              <a:r>
                <a:rPr lang="en-US" dirty="0" smtClean="0"/>
                <a:t> weight vector w = 0</a:t>
              </a:r>
            </a:p>
            <a:p>
              <a:pPr marL="0" indent="0">
                <a:buFont typeface="Arial"/>
                <a:buNone/>
              </a:pPr>
              <a:r>
                <a:rPr lang="en-US" dirty="0" smtClean="0"/>
                <a:t>Loop for </a:t>
              </a:r>
              <a:r>
                <a:rPr lang="en-US" dirty="0"/>
                <a:t>K</a:t>
              </a:r>
              <a:r>
                <a:rPr lang="en-US" dirty="0" smtClean="0"/>
                <a:t> iterations</a:t>
              </a:r>
            </a:p>
            <a:p>
              <a:pPr marL="0" indent="0">
                <a:buFont typeface="Arial"/>
                <a:buNone/>
              </a:pPr>
              <a:r>
                <a:rPr lang="en-US" dirty="0" smtClean="0"/>
                <a:t>	Loop For all training examples </a:t>
              </a:r>
              <a:r>
                <a:rPr lang="en-US" dirty="0" err="1" smtClean="0"/>
                <a:t>x_i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if sign(w * </a:t>
              </a:r>
              <a:r>
                <a:rPr lang="en-US" dirty="0" err="1" smtClean="0"/>
                <a:t>x_i</a:t>
              </a:r>
              <a:r>
                <a:rPr lang="en-US" dirty="0" smtClean="0"/>
                <a:t>) != </a:t>
              </a:r>
              <a:r>
                <a:rPr lang="en-US" dirty="0" err="1" smtClean="0"/>
                <a:t>y_i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	w += (</a:t>
              </a:r>
              <a:r>
                <a:rPr lang="en-US" dirty="0" err="1" smtClean="0"/>
                <a:t>y_i</a:t>
              </a:r>
              <a:r>
                <a:rPr lang="en-US" dirty="0" smtClean="0"/>
                <a:t> - sign(w * </a:t>
              </a:r>
              <a:r>
                <a:rPr lang="en-US" dirty="0" err="1" smtClean="0"/>
                <a:t>x_i</a:t>
              </a:r>
              <a:r>
                <a:rPr lang="en-US" dirty="0" smtClean="0"/>
                <a:t>)) * </a:t>
              </a:r>
              <a:r>
                <a:rPr lang="en-US" dirty="0" err="1" smtClean="0"/>
                <a:t>x_i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lvl="1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173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Guaranteed to converge if the data is linearly separable</a:t>
            </a:r>
          </a:p>
          <a:p>
            <a:endParaRPr lang="en-US" dirty="0"/>
          </a:p>
          <a:p>
            <a:r>
              <a:rPr lang="en-US" dirty="0" smtClean="0"/>
              <a:t>Only </a:t>
            </a:r>
            <a:r>
              <a:rPr lang="en-US" dirty="0" err="1" smtClean="0"/>
              <a:t>hyperparameter</a:t>
            </a:r>
            <a:r>
              <a:rPr lang="en-US" dirty="0" smtClean="0"/>
              <a:t> is maximum number of iterations</a:t>
            </a:r>
          </a:p>
          <a:p>
            <a:endParaRPr lang="en-US" dirty="0"/>
          </a:p>
          <a:p>
            <a:r>
              <a:rPr lang="en-US" dirty="0" smtClean="0"/>
              <a:t>Parameter averaging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38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Differences between LR and Perceptron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Online learning vs. Batch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Perceptron doesn’t always make updates</a:t>
            </a:r>
          </a:p>
        </p:txBody>
      </p:sp>
    </p:spTree>
    <p:extLst>
      <p:ext uri="{BB962C8B-B14F-4D97-AF65-F5344CB8AC3E}">
        <p14:creationId xmlns:p14="http://schemas.microsoft.com/office/powerpoint/2010/main" val="162056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MultiClass</a:t>
            </a:r>
            <a:r>
              <a:rPr lang="en-US" dirty="0" smtClean="0"/>
              <a:t>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Q: what if we have more than 2 categories?</a:t>
            </a:r>
          </a:p>
          <a:p>
            <a:pPr lvl="1"/>
            <a:r>
              <a:rPr lang="en-US" dirty="0" smtClean="0"/>
              <a:t>Sentiment: Positive, Negative, Neutral</a:t>
            </a:r>
          </a:p>
          <a:p>
            <a:pPr lvl="1"/>
            <a:r>
              <a:rPr lang="en-US" dirty="0" smtClean="0"/>
              <a:t>Document topics: Sports, Politics, Business, Entertainment, </a:t>
            </a:r>
            <a:r>
              <a:rPr lang="is-IS" dirty="0" smtClean="0"/>
              <a:t>…</a:t>
            </a:r>
          </a:p>
          <a:p>
            <a:r>
              <a:rPr lang="is-IS" dirty="0" smtClean="0"/>
              <a:t>Could train a seperate logistic regression model for each category...</a:t>
            </a:r>
          </a:p>
          <a:p>
            <a:r>
              <a:rPr lang="is-IS" dirty="0" smtClean="0"/>
              <a:t>Pretty clear what to do with Naive Bayes.</a:t>
            </a:r>
          </a:p>
        </p:txBody>
      </p:sp>
    </p:spTree>
    <p:extLst>
      <p:ext uri="{BB962C8B-B14F-4D97-AF65-F5344CB8AC3E}">
        <p14:creationId xmlns:p14="http://schemas.microsoft.com/office/powerpoint/2010/main" val="130335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Log-Linear Models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600" y="3058386"/>
            <a:ext cx="4622800" cy="1054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630" y="2228487"/>
            <a:ext cx="34925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11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580605" y="4245429"/>
            <a:ext cx="6139543" cy="20247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MultiClass</a:t>
            </a:r>
            <a:r>
              <a:rPr lang="en-US" dirty="0" smtClean="0"/>
              <a:t> Logistic Regression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600" y="3058386"/>
            <a:ext cx="4622800" cy="1054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630" y="2228487"/>
            <a:ext cx="3492500" cy="546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3900" y="4508634"/>
            <a:ext cx="51562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318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MultiClass</a:t>
            </a:r>
            <a:r>
              <a:rPr lang="en-US" dirty="0" smtClean="0"/>
              <a:t> Logistic Regression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311434"/>
          </a:xfrm>
        </p:spPr>
        <p:txBody>
          <a:bodyPr>
            <a:normAutofit/>
          </a:bodyPr>
          <a:lstStyle/>
          <a:p>
            <a:r>
              <a:rPr lang="is-IS" dirty="0" smtClean="0"/>
              <a:t>Binary logistic regression:</a:t>
            </a:r>
          </a:p>
          <a:p>
            <a:pPr lvl="1"/>
            <a:r>
              <a:rPr lang="is-IS" dirty="0" smtClean="0"/>
              <a:t>We have one feature vector that matches the size of the vocabulary</a:t>
            </a:r>
          </a:p>
          <a:p>
            <a:r>
              <a:rPr lang="is-IS" dirty="0" smtClean="0"/>
              <a:t>Multiclass in practice:</a:t>
            </a:r>
          </a:p>
          <a:p>
            <a:pPr lvl="1"/>
            <a:r>
              <a:rPr lang="is-IS" dirty="0" smtClean="0"/>
              <a:t>one weight vector for each category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638481" y="5099413"/>
            <a:ext cx="5810432" cy="342900"/>
            <a:chOff x="1638481" y="5099413"/>
            <a:chExt cx="5810432" cy="3429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8481" y="5099413"/>
              <a:ext cx="850900" cy="3429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35697" y="5099413"/>
              <a:ext cx="863600" cy="3429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45613" y="5131163"/>
              <a:ext cx="1003300" cy="279400"/>
            </a:xfrm>
            <a:prstGeom prst="rect">
              <a:avLst/>
            </a:prstGeom>
          </p:spPr>
        </p:pic>
      </p:grpSp>
      <p:sp>
        <p:nvSpPr>
          <p:cNvPr id="3" name="Rectangle 2"/>
          <p:cNvSpPr/>
          <p:nvPr/>
        </p:nvSpPr>
        <p:spPr>
          <a:xfrm>
            <a:off x="1448435" y="2743200"/>
            <a:ext cx="6247130" cy="184186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Can represent this in practice with one giant weight vector and repeated features for each category.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9634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(Log) Linear Model – similar to Naïve Bayes</a:t>
            </a:r>
          </a:p>
          <a:p>
            <a:endParaRPr lang="en-US" dirty="0" smtClean="0"/>
          </a:p>
          <a:p>
            <a:r>
              <a:rPr lang="en-US" dirty="0" smtClean="0"/>
              <a:t>Doesn’t assume features are independent</a:t>
            </a:r>
          </a:p>
          <a:p>
            <a:endParaRPr lang="en-US" dirty="0"/>
          </a:p>
          <a:p>
            <a:r>
              <a:rPr lang="en-US" dirty="0" smtClean="0"/>
              <a:t>Correlated features don’t “double count”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47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8994"/>
            <a:ext cx="9144000" cy="452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0" y="3206614"/>
            <a:ext cx="5842000" cy="990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4727303"/>
            <a:ext cx="7112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6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Multiclass LR Gradient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503" y="2846215"/>
            <a:ext cx="8426994" cy="131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52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MAP-based learning</a:t>
            </a:r>
            <a:br>
              <a:rPr lang="en-US" dirty="0" smtClean="0"/>
            </a:br>
            <a:r>
              <a:rPr lang="en-US" dirty="0" smtClean="0"/>
              <a:t>(perceptron)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855318"/>
            <a:ext cx="8530046" cy="118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39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Online Learning (perceptron)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619795"/>
            <a:ext cx="8229600" cy="4820194"/>
          </a:xfrm>
        </p:spPr>
        <p:txBody>
          <a:bodyPr>
            <a:normAutofit lnSpcReduction="10000"/>
          </a:bodyPr>
          <a:lstStyle/>
          <a:p>
            <a:r>
              <a:rPr lang="is-IS" dirty="0" smtClean="0"/>
              <a:t>Rather than making a full pass through the data, compute gradient and update parameters after each training example.</a:t>
            </a:r>
          </a:p>
          <a:p>
            <a:endParaRPr lang="is-IS" dirty="0"/>
          </a:p>
          <a:p>
            <a:r>
              <a:rPr lang="is-IS" dirty="0" smtClean="0"/>
              <a:t>Gradients will be less accurate, but the overall effect is to move in the right direction</a:t>
            </a:r>
          </a:p>
          <a:p>
            <a:endParaRPr lang="is-IS" dirty="0" smtClean="0"/>
          </a:p>
          <a:p>
            <a:r>
              <a:rPr lang="is-IS" dirty="0" smtClean="0"/>
              <a:t>Often works well and converges faster than batch learning</a:t>
            </a:r>
          </a:p>
        </p:txBody>
      </p:sp>
    </p:spTree>
    <p:extLst>
      <p:ext uri="{BB962C8B-B14F-4D97-AF65-F5344CB8AC3E}">
        <p14:creationId xmlns:p14="http://schemas.microsoft.com/office/powerpoint/2010/main" val="120865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MultiClass</a:t>
            </a:r>
            <a:r>
              <a:rPr lang="en-US" dirty="0" smtClean="0"/>
              <a:t> Perceptron Algorithm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52697" y="1587138"/>
            <a:ext cx="8647612" cy="4669971"/>
            <a:chOff x="248194" y="2880361"/>
            <a:chExt cx="8647612" cy="3716381"/>
          </a:xfrm>
        </p:grpSpPr>
        <p:sp>
          <p:nvSpPr>
            <p:cNvPr id="6" name="Rectangle 5"/>
            <p:cNvSpPr/>
            <p:nvPr/>
          </p:nvSpPr>
          <p:spPr>
            <a:xfrm>
              <a:off x="248194" y="2880361"/>
              <a:ext cx="8647612" cy="371638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ontent Placeholder 1"/>
            <p:cNvSpPr txBox="1">
              <a:spLocks/>
            </p:cNvSpPr>
            <p:nvPr/>
          </p:nvSpPr>
          <p:spPr>
            <a:xfrm>
              <a:off x="339635" y="2880362"/>
              <a:ext cx="8556171" cy="332135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dirty="0" err="1" smtClean="0"/>
                <a:t>Initalize</a:t>
              </a:r>
              <a:r>
                <a:rPr lang="en-US" dirty="0" smtClean="0"/>
                <a:t> weight vector w = 0</a:t>
              </a:r>
            </a:p>
            <a:p>
              <a:pPr marL="0" indent="0">
                <a:buFont typeface="Arial"/>
                <a:buNone/>
              </a:pPr>
              <a:r>
                <a:rPr lang="en-US" dirty="0" smtClean="0"/>
                <a:t>Loop for </a:t>
              </a:r>
              <a:r>
                <a:rPr lang="en-US" dirty="0"/>
                <a:t>K</a:t>
              </a:r>
              <a:r>
                <a:rPr lang="en-US" dirty="0" smtClean="0"/>
                <a:t> iterations</a:t>
              </a:r>
            </a:p>
            <a:p>
              <a:pPr marL="0" indent="0">
                <a:buFont typeface="Arial"/>
                <a:buNone/>
              </a:pPr>
              <a:r>
                <a:rPr lang="en-US" dirty="0" smtClean="0"/>
                <a:t>	Loop For all training examples </a:t>
              </a:r>
              <a:r>
                <a:rPr lang="en-US" dirty="0" err="1" smtClean="0"/>
                <a:t>x_i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</a:t>
              </a:r>
              <a:r>
                <a:rPr lang="en-US" dirty="0" err="1" smtClean="0"/>
                <a:t>y_pred</a:t>
              </a:r>
              <a:r>
                <a:rPr lang="en-US" dirty="0" smtClean="0"/>
                <a:t> = </a:t>
              </a:r>
              <a:r>
                <a:rPr lang="en-US" dirty="0" err="1" smtClean="0"/>
                <a:t>argmax_y</a:t>
              </a:r>
              <a:r>
                <a:rPr lang="en-US" dirty="0" smtClean="0"/>
                <a:t> </a:t>
              </a:r>
              <a:r>
                <a:rPr lang="en-US" dirty="0" err="1" smtClean="0"/>
                <a:t>w_y</a:t>
              </a:r>
              <a:r>
                <a:rPr lang="en-US" dirty="0" smtClean="0"/>
                <a:t> * </a:t>
              </a:r>
              <a:r>
                <a:rPr lang="en-US" dirty="0" err="1" smtClean="0"/>
                <a:t>x_i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if </a:t>
              </a:r>
              <a:r>
                <a:rPr lang="en-US" dirty="0" err="1" smtClean="0"/>
                <a:t>y_pred</a:t>
              </a:r>
              <a:r>
                <a:rPr lang="en-US" dirty="0" smtClean="0"/>
                <a:t> != </a:t>
              </a:r>
              <a:r>
                <a:rPr lang="en-US" dirty="0" err="1" smtClean="0"/>
                <a:t>y_i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	</a:t>
              </a:r>
              <a:r>
                <a:rPr lang="en-US" dirty="0" err="1" smtClean="0"/>
                <a:t>w_y_gold</a:t>
              </a:r>
              <a:r>
                <a:rPr lang="en-US" dirty="0" smtClean="0"/>
                <a:t> += </a:t>
              </a:r>
              <a:r>
                <a:rPr lang="en-US" dirty="0" err="1" smtClean="0"/>
                <a:t>x_i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	</a:t>
              </a:r>
              <a:r>
                <a:rPr lang="en-US" dirty="0" err="1" smtClean="0"/>
                <a:t>w_y_pred</a:t>
              </a:r>
              <a:r>
                <a:rPr lang="en-US" dirty="0" smtClean="0"/>
                <a:t> -= </a:t>
              </a:r>
              <a:r>
                <a:rPr lang="en-US" dirty="0" err="1" smtClean="0"/>
                <a:t>x_i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lvl="1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6799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082" y="2732496"/>
            <a:ext cx="49022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534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00" y="2940050"/>
            <a:ext cx="74422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01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2940050"/>
            <a:ext cx="74041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6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2901950"/>
            <a:ext cx="6985000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9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940050"/>
            <a:ext cx="5638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35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“Features”?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feature function, f</a:t>
            </a:r>
          </a:p>
          <a:p>
            <a:pPr lvl="1"/>
            <a:r>
              <a:rPr lang="en-US" dirty="0" smtClean="0"/>
              <a:t>Input: Document, D</a:t>
            </a:r>
            <a:r>
              <a:rPr lang="en-US" dirty="0"/>
              <a:t> </a:t>
            </a:r>
            <a:r>
              <a:rPr lang="en-US" dirty="0" smtClean="0"/>
              <a:t>(a string)</a:t>
            </a:r>
          </a:p>
          <a:p>
            <a:pPr lvl="1"/>
            <a:r>
              <a:rPr lang="en-US" dirty="0" smtClean="0"/>
              <a:t>Output: Feature Vector,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9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50" y="2940050"/>
            <a:ext cx="4838700" cy="977900"/>
          </a:xfrm>
          <a:prstGeom prst="rect">
            <a:avLst/>
          </a:prstGeom>
        </p:spPr>
      </p:pic>
      <p:sp>
        <p:nvSpPr>
          <p:cNvPr id="3" name="Rounded Rectangular Callout 2"/>
          <p:cNvSpPr/>
          <p:nvPr/>
        </p:nvSpPr>
        <p:spPr>
          <a:xfrm>
            <a:off x="3406684" y="4604339"/>
            <a:ext cx="3320687" cy="836023"/>
          </a:xfrm>
          <a:prstGeom prst="wedgeRoundRectCallout">
            <a:avLst>
              <a:gd name="adj1" fmla="val 28339"/>
              <a:gd name="adj2" fmla="val -10937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Sigmoid (logistic) function</a:t>
            </a:r>
          </a:p>
        </p:txBody>
      </p:sp>
    </p:spTree>
    <p:extLst>
      <p:ext uri="{BB962C8B-B14F-4D97-AF65-F5344CB8AC3E}">
        <p14:creationId xmlns:p14="http://schemas.microsoft.com/office/powerpoint/2010/main" val="162813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Combating over fitting</a:t>
            </a:r>
          </a:p>
          <a:p>
            <a:endParaRPr lang="en-US" dirty="0"/>
          </a:p>
          <a:p>
            <a:r>
              <a:rPr lang="en-US" dirty="0" smtClean="0"/>
              <a:t>Intuition: don’t let the weights get very large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97" y="3652784"/>
            <a:ext cx="8438606" cy="4207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97" y="4838021"/>
            <a:ext cx="8595360" cy="117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43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Regularization in the Perceptron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Can’t directly include regularization in gradient</a:t>
            </a:r>
          </a:p>
          <a:p>
            <a:endParaRPr lang="en-US" dirty="0"/>
          </a:p>
          <a:p>
            <a:r>
              <a:rPr lang="en-US" dirty="0" smtClean="0"/>
              <a:t># of iterations</a:t>
            </a:r>
          </a:p>
          <a:p>
            <a:endParaRPr lang="en-US" dirty="0"/>
          </a:p>
          <a:p>
            <a:r>
              <a:rPr lang="en-US" dirty="0" smtClean="0"/>
              <a:t>Parameter averaging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62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“Features”?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1891574"/>
            <a:ext cx="6121400" cy="3022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67377" y="5557308"/>
            <a:ext cx="66092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Doesn’t have to be just “bag of words”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7113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Typically “feature templates” are used to generate many features at once</a:t>
            </a:r>
          </a:p>
          <a:p>
            <a:endParaRPr lang="en-US" dirty="0"/>
          </a:p>
          <a:p>
            <a:r>
              <a:rPr lang="en-US" dirty="0" smtClean="0"/>
              <a:t>For each word:</a:t>
            </a:r>
          </a:p>
          <a:p>
            <a:pPr lvl="1"/>
            <a:r>
              <a:rPr lang="en-US" dirty="0" smtClean="0"/>
              <a:t>${w}_count</a:t>
            </a:r>
          </a:p>
          <a:p>
            <a:pPr lvl="1"/>
            <a:r>
              <a:rPr lang="en-US" dirty="0" smtClean="0"/>
              <a:t>${w}_lowercase</a:t>
            </a:r>
          </a:p>
          <a:p>
            <a:pPr lvl="1"/>
            <a:r>
              <a:rPr lang="en-US" dirty="0" smtClean="0"/>
              <a:t>${w}_</a:t>
            </a:r>
            <a:r>
              <a:rPr lang="en-US" dirty="0" err="1" smtClean="0"/>
              <a:t>with_NOT_before_count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50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Regression: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12181"/>
            <a:ext cx="8166100" cy="165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0250" y="4711598"/>
            <a:ext cx="2540000" cy="165100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611981"/>
          </a:xfrm>
        </p:spPr>
        <p:txBody>
          <a:bodyPr/>
          <a:lstStyle/>
          <a:p>
            <a:r>
              <a:rPr lang="en-US" dirty="0" smtClean="0"/>
              <a:t>Compute Features: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4169171"/>
            <a:ext cx="8229600" cy="611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Assume we are given some weights: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42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74520"/>
          </a:xfrm>
        </p:spPr>
        <p:txBody>
          <a:bodyPr/>
          <a:lstStyle/>
          <a:p>
            <a:r>
              <a:rPr lang="en-US" dirty="0" smtClean="0"/>
              <a:t>Compute Features</a:t>
            </a:r>
          </a:p>
          <a:p>
            <a:r>
              <a:rPr lang="en-US" dirty="0" smtClean="0"/>
              <a:t>We are given some weights</a:t>
            </a:r>
          </a:p>
          <a:p>
            <a:r>
              <a:rPr lang="en-US" dirty="0" smtClean="0"/>
              <a:t>Compute the dot product: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3782241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0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13788</TotalTime>
  <Words>810</Words>
  <Application>Microsoft Macintosh PowerPoint</Application>
  <PresentationFormat>On-screen Show (4:3)</PresentationFormat>
  <Paragraphs>185</Paragraphs>
  <Slides>52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5" baseType="lpstr">
      <vt:lpstr>Calibri</vt:lpstr>
      <vt:lpstr>Arial</vt:lpstr>
      <vt:lpstr>Office Theme</vt:lpstr>
      <vt:lpstr>Logistic Regression</vt:lpstr>
      <vt:lpstr>Naïve Bayes Recap</vt:lpstr>
      <vt:lpstr>The problem with assuming conditional independence </vt:lpstr>
      <vt:lpstr>Logistic Regression</vt:lpstr>
      <vt:lpstr>What are “Features”?</vt:lpstr>
      <vt:lpstr>What are “Features”?</vt:lpstr>
      <vt:lpstr>Feature Templates</vt:lpstr>
      <vt:lpstr>Logistic Regression: Example</vt:lpstr>
      <vt:lpstr>Logistic Regression: Example</vt:lpstr>
      <vt:lpstr>Logistic Regression: Example</vt:lpstr>
      <vt:lpstr>The Logistic function</vt:lpstr>
      <vt:lpstr>The Dot Product</vt:lpstr>
      <vt:lpstr>PowerPoint Presentation</vt:lpstr>
      <vt:lpstr>Naïve Bayes as a log-linear model</vt:lpstr>
      <vt:lpstr>Naïve Bayes as a Log-Linear Model</vt:lpstr>
      <vt:lpstr>Naïve Bayes as a Log-Linear Model</vt:lpstr>
      <vt:lpstr>NB vs. LR</vt:lpstr>
      <vt:lpstr>NB vs. LR: Parameter Learning</vt:lpstr>
      <vt:lpstr>LR: Learning Weights</vt:lpstr>
      <vt:lpstr>Learning Weights</vt:lpstr>
      <vt:lpstr>Q: what parameters should we choose?</vt:lpstr>
      <vt:lpstr>Maximum Likelihood Estimation</vt:lpstr>
      <vt:lpstr>Maximum Likelihood Estimation</vt:lpstr>
      <vt:lpstr>Maximum Likelihood Estimation</vt:lpstr>
      <vt:lpstr>Gradient ascent</vt:lpstr>
      <vt:lpstr>Gradient ascent</vt:lpstr>
      <vt:lpstr>Gradient ascent</vt:lpstr>
      <vt:lpstr>PowerPoint Presentation</vt:lpstr>
      <vt:lpstr>LR Gradient</vt:lpstr>
      <vt:lpstr>Logistic Regression: Pros and Cons</vt:lpstr>
      <vt:lpstr>NB &amp; LR</vt:lpstr>
      <vt:lpstr>Perceptron Algorithm</vt:lpstr>
      <vt:lpstr>Perceptron Algorithm</vt:lpstr>
      <vt:lpstr>Perceptron Notes</vt:lpstr>
      <vt:lpstr>Differences between LR and Perceptron</vt:lpstr>
      <vt:lpstr>MultiClass Classification</vt:lpstr>
      <vt:lpstr>Log-Linear Models</vt:lpstr>
      <vt:lpstr>MultiClass Logistic Regression</vt:lpstr>
      <vt:lpstr>MultiClass Logistic Regression</vt:lpstr>
      <vt:lpstr>Maximum Likelihood Estimation</vt:lpstr>
      <vt:lpstr>Multiclass LR Gradient</vt:lpstr>
      <vt:lpstr>MAP-based learning (perceptron)</vt:lpstr>
      <vt:lpstr>Online Learning (perceptron)</vt:lpstr>
      <vt:lpstr>MultiClass Perceptron Algorithm</vt:lpstr>
      <vt:lpstr>Q: what if there are only 2 categories?</vt:lpstr>
      <vt:lpstr>Q: what if there are only 2 categories?</vt:lpstr>
      <vt:lpstr>Q: what if there are only 2 categories?</vt:lpstr>
      <vt:lpstr>Q: what if there are only 2 categories?</vt:lpstr>
      <vt:lpstr>Q: what if there are only 2 categories?</vt:lpstr>
      <vt:lpstr>Q: what if there are only 2 categories?</vt:lpstr>
      <vt:lpstr>Regularization</vt:lpstr>
      <vt:lpstr>Regularization in the Perceptron Algorithm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5539: NLP and IE for the Social Web</dc:title>
  <dc:creator>Alan</dc:creator>
  <cp:lastModifiedBy>Alan Ritter (MBO Partners)</cp:lastModifiedBy>
  <cp:revision>447</cp:revision>
  <cp:lastPrinted>2016-01-25T18:06:55Z</cp:lastPrinted>
  <dcterms:created xsi:type="dcterms:W3CDTF">2014-08-24T19:20:45Z</dcterms:created>
  <dcterms:modified xsi:type="dcterms:W3CDTF">2016-01-27T16:28:57Z</dcterms:modified>
</cp:coreProperties>
</file>

<file path=docProps/thumbnail.jpeg>
</file>